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67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368E-A882-4B64-887A-9FAF5FAD71B4}" type="datetimeFigureOut">
              <a:rPr lang="en-GB" smtClean="0"/>
              <a:t>07/07/2017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8ABC-AB04-42FC-BBC9-C6640AADF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718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368E-A882-4B64-887A-9FAF5FAD71B4}" type="datetimeFigureOut">
              <a:rPr lang="en-GB" smtClean="0"/>
              <a:t>07/07/2017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8ABC-AB04-42FC-BBC9-C6640AADF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323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368E-A882-4B64-887A-9FAF5FAD71B4}" type="datetimeFigureOut">
              <a:rPr lang="en-GB" smtClean="0"/>
              <a:t>07/07/2017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8ABC-AB04-42FC-BBC9-C6640AADF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485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368E-A882-4B64-887A-9FAF5FAD71B4}" type="datetimeFigureOut">
              <a:rPr lang="en-GB" smtClean="0"/>
              <a:t>07/07/2017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8ABC-AB04-42FC-BBC9-C6640AADF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58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368E-A882-4B64-887A-9FAF5FAD71B4}" type="datetimeFigureOut">
              <a:rPr lang="en-GB" smtClean="0"/>
              <a:t>07/07/2017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8ABC-AB04-42FC-BBC9-C6640AADF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298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368E-A882-4B64-887A-9FAF5FAD71B4}" type="datetimeFigureOut">
              <a:rPr lang="en-GB" smtClean="0"/>
              <a:t>07/07/2017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8ABC-AB04-42FC-BBC9-C6640AADF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241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368E-A882-4B64-887A-9FAF5FAD71B4}" type="datetimeFigureOut">
              <a:rPr lang="en-GB" smtClean="0"/>
              <a:t>07/07/2017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8ABC-AB04-42FC-BBC9-C6640AADF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952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368E-A882-4B64-887A-9FAF5FAD71B4}" type="datetimeFigureOut">
              <a:rPr lang="en-GB" smtClean="0"/>
              <a:t>07/07/2017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8ABC-AB04-42FC-BBC9-C6640AADF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3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368E-A882-4B64-887A-9FAF5FAD71B4}" type="datetimeFigureOut">
              <a:rPr lang="en-GB" smtClean="0"/>
              <a:t>07/07/2017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8ABC-AB04-42FC-BBC9-C6640AADF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777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368E-A882-4B64-887A-9FAF5FAD71B4}" type="datetimeFigureOut">
              <a:rPr lang="en-GB" smtClean="0"/>
              <a:t>07/07/2017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8ABC-AB04-42FC-BBC9-C6640AADF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55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368E-A882-4B64-887A-9FAF5FAD71B4}" type="datetimeFigureOut">
              <a:rPr lang="en-GB" smtClean="0"/>
              <a:t>07/07/2017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8ABC-AB04-42FC-BBC9-C6640AADF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303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7368E-A882-4B64-887A-9FAF5FAD71B4}" type="datetimeFigureOut">
              <a:rPr lang="en-GB" smtClean="0"/>
              <a:t>07/07/2017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98ABC-AB04-42FC-BBC9-C6640AADF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567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590541" y="563564"/>
            <a:ext cx="67249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________________________________________</a:t>
            </a:r>
          </a:p>
          <a:p>
            <a:pPr algn="ctr"/>
            <a:r>
              <a:rPr lang="en-GB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 your new or unconventional genre a name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8392" y="4771527"/>
            <a:ext cx="8645236" cy="3416320"/>
          </a:xfrm>
          <a:prstGeom prst="rect">
            <a:avLst/>
          </a:prstGeom>
          <a:noFill/>
        </p:spPr>
        <p:txBody>
          <a:bodyPr wrap="square" numCol="2" spcCol="360000" rtlCol="0">
            <a:spAutoFit/>
          </a:bodyPr>
          <a:lstStyle/>
          <a:p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________________________________________________________________________________________________________________________</a:t>
            </a: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________________________________________________________________________________________________________________________</a:t>
            </a:r>
            <a:endParaRPr lang="en-GB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Freeform: Shape 34"/>
          <p:cNvSpPr/>
          <p:nvPr/>
        </p:nvSpPr>
        <p:spPr>
          <a:xfrm>
            <a:off x="2363146" y="1304416"/>
            <a:ext cx="2592409" cy="2641600"/>
          </a:xfrm>
          <a:custGeom>
            <a:avLst/>
            <a:gdLst>
              <a:gd name="connsiteX0" fmla="*/ 1838732 w 2592409"/>
              <a:gd name="connsiteY0" fmla="*/ 0 h 2641600"/>
              <a:gd name="connsiteX1" fmla="*/ 2554449 w 2592409"/>
              <a:gd name="connsiteY1" fmla="*/ 103795 h 2641600"/>
              <a:gd name="connsiteX2" fmla="*/ 2592409 w 2592409"/>
              <a:gd name="connsiteY2" fmla="*/ 116930 h 2641600"/>
              <a:gd name="connsiteX3" fmla="*/ 2469638 w 2592409"/>
              <a:gd name="connsiteY3" fmla="*/ 159413 h 2641600"/>
              <a:gd name="connsiteX4" fmla="*/ 1507355 w 2592409"/>
              <a:gd name="connsiteY4" fmla="*/ 1320800 h 2641600"/>
              <a:gd name="connsiteX5" fmla="*/ 2469638 w 2592409"/>
              <a:gd name="connsiteY5" fmla="*/ 2482187 h 2641600"/>
              <a:gd name="connsiteX6" fmla="*/ 2592409 w 2592409"/>
              <a:gd name="connsiteY6" fmla="*/ 2524670 h 2641600"/>
              <a:gd name="connsiteX7" fmla="*/ 2554449 w 2592409"/>
              <a:gd name="connsiteY7" fmla="*/ 2537805 h 2641600"/>
              <a:gd name="connsiteX8" fmla="*/ 1838732 w 2592409"/>
              <a:gd name="connsiteY8" fmla="*/ 2641600 h 2641600"/>
              <a:gd name="connsiteX9" fmla="*/ 0 w 2592409"/>
              <a:gd name="connsiteY9" fmla="*/ 1320800 h 2641600"/>
              <a:gd name="connsiteX10" fmla="*/ 1838732 w 2592409"/>
              <a:gd name="connsiteY10" fmla="*/ 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92409" h="2641600">
                <a:moveTo>
                  <a:pt x="1838732" y="0"/>
                </a:moveTo>
                <a:cubicBezTo>
                  <a:pt x="2092608" y="0"/>
                  <a:pt x="2334467" y="36959"/>
                  <a:pt x="2554449" y="103795"/>
                </a:cubicBezTo>
                <a:lnTo>
                  <a:pt x="2592409" y="116930"/>
                </a:lnTo>
                <a:lnTo>
                  <a:pt x="2469638" y="159413"/>
                </a:lnTo>
                <a:cubicBezTo>
                  <a:pt x="1896459" y="383077"/>
                  <a:pt x="1507355" y="819298"/>
                  <a:pt x="1507355" y="1320800"/>
                </a:cubicBezTo>
                <a:cubicBezTo>
                  <a:pt x="1507355" y="1822303"/>
                  <a:pt x="1896459" y="2258523"/>
                  <a:pt x="2469638" y="2482187"/>
                </a:cubicBezTo>
                <a:lnTo>
                  <a:pt x="2592409" y="2524670"/>
                </a:lnTo>
                <a:lnTo>
                  <a:pt x="2554449" y="2537805"/>
                </a:lnTo>
                <a:cubicBezTo>
                  <a:pt x="2334467" y="2604641"/>
                  <a:pt x="2092608" y="2641600"/>
                  <a:pt x="1838732" y="2641600"/>
                </a:cubicBezTo>
                <a:cubicBezTo>
                  <a:pt x="823228" y="2641600"/>
                  <a:pt x="0" y="2050258"/>
                  <a:pt x="0" y="1320800"/>
                </a:cubicBezTo>
                <a:cubicBezTo>
                  <a:pt x="0" y="591342"/>
                  <a:pt x="823228" y="0"/>
                  <a:pt x="1838732" y="0"/>
                </a:cubicBezTo>
                <a:close/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48751" tIns="682413" rIns="807889" bIns="506307" numCol="1" spcCol="1270" anchor="ctr" anchorCtr="0">
            <a:noAutofit/>
          </a:bodyPr>
          <a:lstStyle/>
          <a:p>
            <a:pPr marL="0" lvl="0" indent="0" algn="ctr" defTabSz="2444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500" kern="1200" dirty="0"/>
          </a:p>
        </p:txBody>
      </p:sp>
      <p:sp>
        <p:nvSpPr>
          <p:cNvPr id="34" name="Freeform: Shape 33"/>
          <p:cNvSpPr/>
          <p:nvPr/>
        </p:nvSpPr>
        <p:spPr>
          <a:xfrm>
            <a:off x="4955555" y="1304416"/>
            <a:ext cx="2592409" cy="2641600"/>
          </a:xfrm>
          <a:custGeom>
            <a:avLst/>
            <a:gdLst>
              <a:gd name="connsiteX0" fmla="*/ 753678 w 2592409"/>
              <a:gd name="connsiteY0" fmla="*/ 0 h 2641600"/>
              <a:gd name="connsiteX1" fmla="*/ 2592409 w 2592409"/>
              <a:gd name="connsiteY1" fmla="*/ 1320800 h 2641600"/>
              <a:gd name="connsiteX2" fmla="*/ 753678 w 2592409"/>
              <a:gd name="connsiteY2" fmla="*/ 2641600 h 2641600"/>
              <a:gd name="connsiteX3" fmla="*/ 37960 w 2592409"/>
              <a:gd name="connsiteY3" fmla="*/ 2537805 h 2641600"/>
              <a:gd name="connsiteX4" fmla="*/ 0 w 2592409"/>
              <a:gd name="connsiteY4" fmla="*/ 2524670 h 2641600"/>
              <a:gd name="connsiteX5" fmla="*/ 122771 w 2592409"/>
              <a:gd name="connsiteY5" fmla="*/ 2482187 h 2641600"/>
              <a:gd name="connsiteX6" fmla="*/ 1085054 w 2592409"/>
              <a:gd name="connsiteY6" fmla="*/ 1320800 h 2641600"/>
              <a:gd name="connsiteX7" fmla="*/ 122771 w 2592409"/>
              <a:gd name="connsiteY7" fmla="*/ 159413 h 2641600"/>
              <a:gd name="connsiteX8" fmla="*/ 0 w 2592409"/>
              <a:gd name="connsiteY8" fmla="*/ 116930 h 2641600"/>
              <a:gd name="connsiteX9" fmla="*/ 37960 w 2592409"/>
              <a:gd name="connsiteY9" fmla="*/ 103795 h 2641600"/>
              <a:gd name="connsiteX10" fmla="*/ 753678 w 2592409"/>
              <a:gd name="connsiteY10" fmla="*/ 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92409" h="2641600">
                <a:moveTo>
                  <a:pt x="753678" y="0"/>
                </a:moveTo>
                <a:cubicBezTo>
                  <a:pt x="1769181" y="0"/>
                  <a:pt x="2592409" y="591342"/>
                  <a:pt x="2592409" y="1320800"/>
                </a:cubicBezTo>
                <a:cubicBezTo>
                  <a:pt x="2592409" y="2050258"/>
                  <a:pt x="1769181" y="2641600"/>
                  <a:pt x="753678" y="2641600"/>
                </a:cubicBezTo>
                <a:cubicBezTo>
                  <a:pt x="499802" y="2641600"/>
                  <a:pt x="257943" y="2604641"/>
                  <a:pt x="37960" y="2537805"/>
                </a:cubicBezTo>
                <a:lnTo>
                  <a:pt x="0" y="2524670"/>
                </a:lnTo>
                <a:lnTo>
                  <a:pt x="122771" y="2482187"/>
                </a:lnTo>
                <a:cubicBezTo>
                  <a:pt x="695950" y="2258523"/>
                  <a:pt x="1085054" y="1822303"/>
                  <a:pt x="1085054" y="1320800"/>
                </a:cubicBezTo>
                <a:cubicBezTo>
                  <a:pt x="1085054" y="819298"/>
                  <a:pt x="695950" y="383077"/>
                  <a:pt x="122771" y="159413"/>
                </a:cubicBezTo>
                <a:lnTo>
                  <a:pt x="0" y="116930"/>
                </a:lnTo>
                <a:lnTo>
                  <a:pt x="37960" y="103795"/>
                </a:lnTo>
                <a:cubicBezTo>
                  <a:pt x="257943" y="36959"/>
                  <a:pt x="499802" y="0"/>
                  <a:pt x="753678" y="0"/>
                </a:cubicBezTo>
                <a:close/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48751" tIns="682413" rIns="807889" bIns="506307" numCol="1" spcCol="1270" anchor="ctr" anchorCtr="0">
            <a:noAutofit/>
          </a:bodyPr>
          <a:lstStyle/>
          <a:p>
            <a:pPr marL="0" lvl="0" indent="0" algn="ctr" defTabSz="2444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500" kern="1200"/>
          </a:p>
        </p:txBody>
      </p:sp>
      <p:sp>
        <p:nvSpPr>
          <p:cNvPr id="37" name="TextBox 36"/>
          <p:cNvSpPr txBox="1"/>
          <p:nvPr/>
        </p:nvSpPr>
        <p:spPr>
          <a:xfrm>
            <a:off x="1798125" y="1421346"/>
            <a:ext cx="103150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traditional </a:t>
            </a:r>
          </a:p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academic </a:t>
            </a:r>
          </a:p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genres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11139" y="3090422"/>
            <a:ext cx="13436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non-traditional</a:t>
            </a:r>
          </a:p>
          <a:p>
            <a:pPr algn="r"/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non-academic </a:t>
            </a:r>
          </a:p>
          <a:p>
            <a:pPr algn="r"/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genres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5222" y="2582590"/>
            <a:ext cx="1602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 the traditional genres this is replacing or that provide a starting point in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47964" y="2043779"/>
            <a:ext cx="1602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 the non-traditional genres that this is inspired by or it is trying to copy in here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9944" y="3981615"/>
            <a:ext cx="16021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Fill this field with a picture of an example of your new genre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0118" y="3985456"/>
            <a:ext cx="160213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this space to give a bit more information about your genre and how it fits into a larger context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263396" y="2813220"/>
            <a:ext cx="466480" cy="27720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311139" y="2400465"/>
            <a:ext cx="466480" cy="27720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13" idx="0"/>
          </p:cNvCxnSpPr>
          <p:nvPr/>
        </p:nvCxnSpPr>
        <p:spPr>
          <a:xfrm flipH="1" flipV="1">
            <a:off x="4953000" y="3678573"/>
            <a:ext cx="18010" cy="30304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cxnSpLocks/>
          </p:cNvCxnSpPr>
          <p:nvPr/>
        </p:nvCxnSpPr>
        <p:spPr>
          <a:xfrm>
            <a:off x="942949" y="4807596"/>
            <a:ext cx="131734" cy="16645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B5FB00C-B381-4D5B-A7FE-690697E3AD90}"/>
              </a:ext>
            </a:extLst>
          </p:cNvPr>
          <p:cNvSpPr txBox="1"/>
          <p:nvPr/>
        </p:nvSpPr>
        <p:spPr>
          <a:xfrm rot="16200000">
            <a:off x="7951472" y="4633611"/>
            <a:ext cx="3182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www.tactileacademia.com</a:t>
            </a:r>
          </a:p>
        </p:txBody>
      </p:sp>
    </p:spTree>
    <p:extLst>
      <p:ext uri="{BB962C8B-B14F-4D97-AF65-F5344CB8AC3E}">
        <p14:creationId xmlns:p14="http://schemas.microsoft.com/office/powerpoint/2010/main" val="292545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90541" y="563564"/>
            <a:ext cx="67249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________________________________________</a:t>
            </a:r>
          </a:p>
          <a:p>
            <a:pPr algn="ctr"/>
            <a:r>
              <a:rPr lang="en-GB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Repeat the name of your genre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8392" y="1313406"/>
            <a:ext cx="415636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Gains +</a:t>
            </a:r>
          </a:p>
          <a:p>
            <a:pPr algn="ctr"/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this space to list all the things that you ‘gained’ by using the new genre – even the things you didn’t mean to gain</a:t>
            </a:r>
          </a:p>
          <a:p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60851" y="1313412"/>
            <a:ext cx="423949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Losses –</a:t>
            </a:r>
          </a:p>
          <a:p>
            <a:pPr marL="285750" indent="-285750" algn="ctr">
              <a:buFontTx/>
              <a:buChar char="-"/>
            </a:pP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this space to list all the things that you ‘lost ‘by using the new genre – even if you are happy to lose them </a:t>
            </a:r>
          </a:p>
          <a:p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267562-8919-42FC-9F6C-959DC57EFBD5}"/>
              </a:ext>
            </a:extLst>
          </p:cNvPr>
          <p:cNvSpPr txBox="1"/>
          <p:nvPr/>
        </p:nvSpPr>
        <p:spPr>
          <a:xfrm rot="16200000">
            <a:off x="7951472" y="4616986"/>
            <a:ext cx="3182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www.tactileacademia.com</a:t>
            </a:r>
          </a:p>
        </p:txBody>
      </p:sp>
    </p:spTree>
    <p:extLst>
      <p:ext uri="{BB962C8B-B14F-4D97-AF65-F5344CB8AC3E}">
        <p14:creationId xmlns:p14="http://schemas.microsoft.com/office/powerpoint/2010/main" val="1698283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161</Words>
  <Application>Microsoft Office PowerPoint</Application>
  <PresentationFormat>A4 Paper (210x297 mm)</PresentationFormat>
  <Paragraphs>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Groppel-Wegener</dc:creator>
  <cp:lastModifiedBy>Groppel-Wegener</cp:lastModifiedBy>
  <cp:revision>12</cp:revision>
  <dcterms:created xsi:type="dcterms:W3CDTF">2017-06-10T15:33:10Z</dcterms:created>
  <dcterms:modified xsi:type="dcterms:W3CDTF">2017-07-07T11:24:56Z</dcterms:modified>
</cp:coreProperties>
</file>